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61" r:id="rId5"/>
    <p:sldId id="265" r:id="rId6"/>
    <p:sldId id="262" r:id="rId7"/>
    <p:sldId id="263" r:id="rId8"/>
    <p:sldId id="266" r:id="rId9"/>
    <p:sldId id="273" r:id="rId10"/>
    <p:sldId id="269" r:id="rId11"/>
    <p:sldId id="268" r:id="rId12"/>
    <p:sldId id="267" r:id="rId13"/>
    <p:sldId id="271" r:id="rId14"/>
    <p:sldId id="270" r:id="rId15"/>
    <p:sldId id="272" r:id="rId1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5677BFC-107F-4AED-9F5D-C911589288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52212A0-5E65-4FA6-83D1-6A39C600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03DF9-6A8C-4907-8941-A41B1558424B}" type="datetime1">
              <a:rPr lang="fr-FR" smtClean="0"/>
              <a:t>22/11/2023</a:t>
            </a:fld>
            <a:endParaRPr lang="fr-FR"/>
          </a:p>
        </p:txBody>
      </p:sp>
      <p:sp>
        <p:nvSpPr>
          <p:cNvPr id="4" name="Espace réservé du pied de page 3">
            <a:extLst>
              <a:ext uri="{FF2B5EF4-FFF2-40B4-BE49-F238E27FC236}">
                <a16:creationId xmlns:a16="http://schemas.microsoft.com/office/drawing/2014/main" id="{D15FA2E0-E01E-4F8F-AA28-D19E6F34CE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F23010C-A50A-420C-B820-A6E3C09B38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1CEFF3-FEEA-4959-B495-0CD129950C62}" type="slidenum">
              <a:rPr lang="fr-FR" smtClean="0"/>
              <a:t>‹N°›</a:t>
            </a:fld>
            <a:endParaRPr lang="fr-FR"/>
          </a:p>
        </p:txBody>
      </p:sp>
    </p:spTree>
    <p:extLst>
      <p:ext uri="{BB962C8B-B14F-4D97-AF65-F5344CB8AC3E}">
        <p14:creationId xmlns:p14="http://schemas.microsoft.com/office/powerpoint/2010/main" val="5522850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5E2815B-D235-4494-BE43-8440AAA8EF67}" type="datetime1">
              <a:rPr lang="fr-FR" noProof="0" smtClean="0"/>
              <a:t>22/11/2023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fr-FR" noProof="0" smtClean="0"/>
              <a:t>‹N°›</a:t>
            </a:fld>
            <a:endParaRPr lang="fr-F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a:t>
            </a:fld>
            <a:endParaRPr lang="fr-FR"/>
          </a:p>
        </p:txBody>
      </p:sp>
    </p:spTree>
    <p:extLst>
      <p:ext uri="{BB962C8B-B14F-4D97-AF65-F5344CB8AC3E}">
        <p14:creationId xmlns:p14="http://schemas.microsoft.com/office/powerpoint/2010/main" val="135398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10</a:t>
            </a:fld>
            <a:endParaRPr lang="fr-FR"/>
          </a:p>
        </p:txBody>
      </p:sp>
    </p:spTree>
    <p:extLst>
      <p:ext uri="{BB962C8B-B14F-4D97-AF65-F5344CB8AC3E}">
        <p14:creationId xmlns:p14="http://schemas.microsoft.com/office/powerpoint/2010/main" val="81969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11</a:t>
            </a:fld>
            <a:endParaRPr lang="fr-FR"/>
          </a:p>
        </p:txBody>
      </p:sp>
    </p:spTree>
    <p:extLst>
      <p:ext uri="{BB962C8B-B14F-4D97-AF65-F5344CB8AC3E}">
        <p14:creationId xmlns:p14="http://schemas.microsoft.com/office/powerpoint/2010/main" val="12110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12</a:t>
            </a:fld>
            <a:endParaRPr lang="fr-FR"/>
          </a:p>
        </p:txBody>
      </p:sp>
    </p:spTree>
    <p:extLst>
      <p:ext uri="{BB962C8B-B14F-4D97-AF65-F5344CB8AC3E}">
        <p14:creationId xmlns:p14="http://schemas.microsoft.com/office/powerpoint/2010/main" val="176887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2</a:t>
            </a:fld>
            <a:endParaRPr lang="fr-FR"/>
          </a:p>
        </p:txBody>
      </p:sp>
    </p:spTree>
    <p:extLst>
      <p:ext uri="{BB962C8B-B14F-4D97-AF65-F5344CB8AC3E}">
        <p14:creationId xmlns:p14="http://schemas.microsoft.com/office/powerpoint/2010/main" val="73585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3</a:t>
            </a:fld>
            <a:endParaRPr lang="fr-FR"/>
          </a:p>
        </p:txBody>
      </p:sp>
    </p:spTree>
    <p:extLst>
      <p:ext uri="{BB962C8B-B14F-4D97-AF65-F5344CB8AC3E}">
        <p14:creationId xmlns:p14="http://schemas.microsoft.com/office/powerpoint/2010/main" val="48596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4</a:t>
            </a:fld>
            <a:endParaRPr lang="fr-FR"/>
          </a:p>
        </p:txBody>
      </p:sp>
    </p:spTree>
    <p:extLst>
      <p:ext uri="{BB962C8B-B14F-4D97-AF65-F5344CB8AC3E}">
        <p14:creationId xmlns:p14="http://schemas.microsoft.com/office/powerpoint/2010/main" val="388694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5</a:t>
            </a:fld>
            <a:endParaRPr lang="fr-FR"/>
          </a:p>
        </p:txBody>
      </p:sp>
    </p:spTree>
    <p:extLst>
      <p:ext uri="{BB962C8B-B14F-4D97-AF65-F5344CB8AC3E}">
        <p14:creationId xmlns:p14="http://schemas.microsoft.com/office/powerpoint/2010/main" val="61587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6</a:t>
            </a:fld>
            <a:endParaRPr lang="fr-FR"/>
          </a:p>
        </p:txBody>
      </p:sp>
    </p:spTree>
    <p:extLst>
      <p:ext uri="{BB962C8B-B14F-4D97-AF65-F5344CB8AC3E}">
        <p14:creationId xmlns:p14="http://schemas.microsoft.com/office/powerpoint/2010/main" val="179841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7</a:t>
            </a:fld>
            <a:endParaRPr lang="fr-FR"/>
          </a:p>
        </p:txBody>
      </p:sp>
    </p:spTree>
    <p:extLst>
      <p:ext uri="{BB962C8B-B14F-4D97-AF65-F5344CB8AC3E}">
        <p14:creationId xmlns:p14="http://schemas.microsoft.com/office/powerpoint/2010/main" val="2779947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8</a:t>
            </a:fld>
            <a:endParaRPr lang="fr-FR"/>
          </a:p>
        </p:txBody>
      </p:sp>
    </p:spTree>
    <p:extLst>
      <p:ext uri="{BB962C8B-B14F-4D97-AF65-F5344CB8AC3E}">
        <p14:creationId xmlns:p14="http://schemas.microsoft.com/office/powerpoint/2010/main" val="376025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9</a:t>
            </a:fld>
            <a:endParaRPr lang="fr-FR"/>
          </a:p>
        </p:txBody>
      </p:sp>
    </p:spTree>
    <p:extLst>
      <p:ext uri="{BB962C8B-B14F-4D97-AF65-F5344CB8AC3E}">
        <p14:creationId xmlns:p14="http://schemas.microsoft.com/office/powerpoint/2010/main" val="1125579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DB5D7B3-3D7C-40B9-8E18-151FF17F3F21}" type="datetime1">
              <a:rPr lang="fr-FR" noProof="0" smtClean="0"/>
              <a:t>22/11/2023</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1A2657F4-51E4-458B-943C-697D1770DFE6}"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E10D22D1-3854-40D1-BAA2-91B6F62546FA}"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AE2D1F5-8F10-4BD9-8A6F-512700AF906A}"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7F4555DA-7E17-4CF3-8CD6-4BE27CC3E0B7}"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3" name="Espace réservé de la date 2"/>
          <p:cNvSpPr>
            <a:spLocks noGrp="1"/>
          </p:cNvSpPr>
          <p:nvPr>
            <p:ph type="dt" sz="half" idx="10"/>
          </p:nvPr>
        </p:nvSpPr>
        <p:spPr/>
        <p:txBody>
          <a:bodyPr rtlCol="0"/>
          <a:lstStyle/>
          <a:p>
            <a:pPr rtl="0"/>
            <a:fld id="{DAE211C0-06EF-4BF6-9A28-26F4DA08A46F}" type="datetime1">
              <a:rPr lang="fr-FR" noProof="0" smtClean="0"/>
              <a:t>22/11/2023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C960C2D5-AD8E-4F85-BD51-E204FFC9518B}" type="datetime1">
              <a:rPr lang="fr-FR" noProof="0" smtClean="0"/>
              <a:t>22/11/2023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28AB8BD-EE51-49DA-A737-A7C2B50704A8}" type="datetime1">
              <a:rPr lang="fr-FR" noProof="0" smtClean="0"/>
              <a:t>22/11/2023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63DDEC2-4816-4932-A4C1-F2D3A44A0D49}" type="datetime1">
              <a:rPr lang="fr-FR" noProof="0" smtClean="0"/>
              <a:t>22/11/2023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6F7843B-CE85-4D1F-8CC0-D044757FC283}" type="datetime1">
              <a:rPr lang="fr-FR" noProof="0" smtClean="0"/>
              <a:t>22/11/2023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D36E763-58A2-4DB7-8BEC-56F43F326278}" type="datetime1">
              <a:rPr lang="fr-FR" noProof="0" smtClean="0"/>
              <a:t>22/11/2023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à la date 4"/>
          <p:cNvSpPr>
            <a:spLocks noGrp="1"/>
          </p:cNvSpPr>
          <p:nvPr>
            <p:ph type="dt" sz="half" idx="10"/>
          </p:nvPr>
        </p:nvSpPr>
        <p:spPr/>
        <p:txBody>
          <a:bodyPr rtlCol="0"/>
          <a:lstStyle/>
          <a:p>
            <a:pPr rtl="0"/>
            <a:fld id="{11E01416-A2B6-411A-9E8A-3E45F05BC40F}"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5A6731B3-7F4D-4772-9C3A-49F819CF6856}" type="datetime1">
              <a:rPr lang="fr-FR" noProof="0" smtClean="0"/>
              <a:t>22/11/2023</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à la date 2"/>
          <p:cNvSpPr>
            <a:spLocks noGrp="1"/>
          </p:cNvSpPr>
          <p:nvPr>
            <p:ph type="dt" sz="half" idx="10"/>
          </p:nvPr>
        </p:nvSpPr>
        <p:spPr/>
        <p:txBody>
          <a:bodyPr rtlCol="0"/>
          <a:lstStyle/>
          <a:p>
            <a:pPr rtl="0"/>
            <a:fld id="{4BB070DA-01CF-4BFE-A6E2-333C4A04D74E}" type="datetime1">
              <a:rPr lang="fr-FR" noProof="0" smtClean="0"/>
              <a:t>22/11/2023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39ECC53-48A5-4CEE-9206-CA851ADF3E51}" type="datetime1">
              <a:rPr lang="fr-FR" noProof="0" smtClean="0"/>
              <a:t>22/11/2023</a:t>
            </a:fld>
            <a:endParaRPr lang="fr-FR" noProof="0"/>
          </a:p>
        </p:txBody>
      </p:sp>
      <p:sp>
        <p:nvSpPr>
          <p:cNvPr id="3" name="Espace réservé a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F6778F6C-6FE2-474D-A3F0-661A2316902B}"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053FA6A-77C6-47AA-BF52-2897BA8793C6}" type="datetime1">
              <a:rPr lang="fr-FR" noProof="0" smtClean="0"/>
              <a:t>22/11/2023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5D10F8F-F611-4534-927B-E7BD3334945A}" type="datetime1">
              <a:rPr lang="fr-FR" noProof="0" smtClean="0"/>
              <a:t>22/11/2023</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3" Type="http://schemas.openxmlformats.org/officeDocument/2006/relationships/image" Target="../media/image1.jpeg"/><Relationship Id="rId7" Type="http://schemas.openxmlformats.org/officeDocument/2006/relationships/slide" Target="slide5.xml"/><Relationship Id="rId12"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10.xml"/><Relationship Id="rId5" Type="http://schemas.openxmlformats.org/officeDocument/2006/relationships/slide" Target="slide3.xml"/><Relationship Id="rId10" Type="http://schemas.openxmlformats.org/officeDocument/2006/relationships/slide" Target="slide9.xml"/><Relationship Id="rId4" Type="http://schemas.openxmlformats.org/officeDocument/2006/relationships/image" Target="../media/image2.png"/><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trello.com/b/WPrwb6yJ/verbreuk-jorda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e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9" name="Imag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 4" descr="gros plan de circuit imprimé">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e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angle avec coins arrondis en diagona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fr-FR"/>
            </a:p>
          </p:txBody>
        </p:sp>
        <p:grpSp>
          <p:nvGrpSpPr>
            <p:cNvPr id="83" name="Groupe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e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e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e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e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e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e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e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e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e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e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e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e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e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e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e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e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e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e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ED476017-D224-40AE-B921-67525450151A}"/>
              </a:ext>
            </a:extLst>
          </p:cNvPr>
          <p:cNvSpPr>
            <a:spLocks noGrp="1"/>
          </p:cNvSpPr>
          <p:nvPr>
            <p:ph type="ctrTitle"/>
          </p:nvPr>
        </p:nvSpPr>
        <p:spPr>
          <a:xfrm>
            <a:off x="2663163" y="2855380"/>
            <a:ext cx="6858000" cy="1367896"/>
          </a:xfrm>
        </p:spPr>
        <p:txBody>
          <a:bodyPr rtlCol="0">
            <a:normAutofit fontScale="90000"/>
          </a:bodyPr>
          <a:lstStyle/>
          <a:p>
            <a:pPr algn="ctr"/>
            <a:r>
              <a:rPr lang="fr-FR" dirty="0"/>
              <a:t>Présentation de la planification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2</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3115310" y="2641876"/>
            <a:ext cx="2048104" cy="898977"/>
          </a:xfrm>
          <a:prstGeom prst="rect">
            <a:avLst/>
          </a:prstGeom>
        </p:spPr>
      </p:pic>
      <p:pic>
        <p:nvPicPr>
          <p:cNvPr id="9" name="Image 8">
            <a:extLst>
              <a:ext uri="{FF2B5EF4-FFF2-40B4-BE49-F238E27FC236}">
                <a16:creationId xmlns:a16="http://schemas.microsoft.com/office/drawing/2014/main" id="{49CFC62B-263D-91BD-BA36-94F9D2633ABE}"/>
              </a:ext>
            </a:extLst>
          </p:cNvPr>
          <p:cNvPicPr>
            <a:picLocks noChangeAspect="1"/>
          </p:cNvPicPr>
          <p:nvPr/>
        </p:nvPicPr>
        <p:blipFill>
          <a:blip r:embed="rId6"/>
          <a:stretch>
            <a:fillRect/>
          </a:stretch>
        </p:blipFill>
        <p:spPr>
          <a:xfrm>
            <a:off x="3106293" y="1541237"/>
            <a:ext cx="2057121" cy="898978"/>
          </a:xfrm>
          <a:prstGeom prst="rect">
            <a:avLst/>
          </a:prstGeom>
        </p:spPr>
      </p:pic>
      <p:sp>
        <p:nvSpPr>
          <p:cNvPr id="10" name="ZoneTexte 9">
            <a:extLst>
              <a:ext uri="{FF2B5EF4-FFF2-40B4-BE49-F238E27FC236}">
                <a16:creationId xmlns:a16="http://schemas.microsoft.com/office/drawing/2014/main" id="{FB5382D0-F458-EC18-F20E-1EDF0B51F59C}"/>
              </a:ext>
            </a:extLst>
          </p:cNvPr>
          <p:cNvSpPr txBox="1"/>
          <p:nvPr/>
        </p:nvSpPr>
        <p:spPr>
          <a:xfrm>
            <a:off x="5320717" y="998538"/>
            <a:ext cx="5271083" cy="5355312"/>
          </a:xfrm>
          <a:prstGeom prst="rect">
            <a:avLst/>
          </a:prstGeom>
          <a:noFill/>
        </p:spPr>
        <p:txBody>
          <a:bodyPr wrap="square" rtlCol="0">
            <a:spAutoFit/>
          </a:bodyPr>
          <a:lstStyle/>
          <a:p>
            <a:r>
              <a:rPr lang="fr-FR" dirty="0"/>
              <a:t>Lors de ce sprint nous ferons 2 réunion</a:t>
            </a:r>
          </a:p>
          <a:p>
            <a:endParaRPr lang="fr-FR" dirty="0"/>
          </a:p>
          <a:p>
            <a:r>
              <a:rPr lang="fr-FR" dirty="0"/>
              <a:t>La première réunion sera informatif, elle se fera le premier jours du sprint 2, nous discuterons des retours client et des choses a changer, supprimer ou ajouter.</a:t>
            </a:r>
          </a:p>
          <a:p>
            <a:endParaRPr lang="fr-FR" dirty="0"/>
          </a:p>
          <a:p>
            <a:r>
              <a:rPr lang="fr-FR" dirty="0"/>
              <a:t>La deuxième est la réunion habituel de fin de sprint avec le client</a:t>
            </a:r>
          </a:p>
          <a:p>
            <a:endParaRPr lang="fr-FR" dirty="0"/>
          </a:p>
          <a:p>
            <a:r>
              <a:rPr lang="fr-FR" dirty="0"/>
              <a:t>A cette réunion, le site doit : </a:t>
            </a:r>
          </a:p>
          <a:p>
            <a:pPr marL="285750" indent="-285750">
              <a:buFont typeface="Arial" panose="020B0604020202020204" pitchFamily="34" charset="0"/>
              <a:buChar char="•"/>
            </a:pPr>
            <a:r>
              <a:rPr lang="fr-FR" dirty="0"/>
              <a:t>Avoir un onglet Tarifs</a:t>
            </a:r>
          </a:p>
          <a:p>
            <a:pPr marL="285750" indent="-285750">
              <a:buFont typeface="Arial" panose="020B0604020202020204" pitchFamily="34" charset="0"/>
              <a:buChar char="•"/>
            </a:pPr>
            <a:r>
              <a:rPr lang="fr-FR" dirty="0"/>
              <a:t>Pouvoir exporter le menu vers Deliveroo</a:t>
            </a:r>
          </a:p>
          <a:p>
            <a:pPr marL="285750" indent="-285750">
              <a:buFont typeface="Arial" panose="020B0604020202020204" pitchFamily="34" charset="0"/>
              <a:buChar char="•"/>
            </a:pPr>
            <a:r>
              <a:rPr lang="fr-FR" dirty="0"/>
              <a:t>Pouvoir poster le menu sur Instagram</a:t>
            </a:r>
          </a:p>
          <a:p>
            <a:pPr marL="285750" indent="-285750">
              <a:buFont typeface="Arial" panose="020B0604020202020204" pitchFamily="34" charset="0"/>
              <a:buChar char="•"/>
            </a:pPr>
            <a:r>
              <a:rPr lang="fr-FR" dirty="0"/>
              <a:t>Avoir une page d’accueil d’application</a:t>
            </a:r>
          </a:p>
          <a:p>
            <a:pPr marL="285750" indent="-285750">
              <a:buFont typeface="Arial" panose="020B0604020202020204" pitchFamily="34" charset="0"/>
              <a:buChar char="•"/>
            </a:pPr>
            <a:r>
              <a:rPr lang="fr-FR" dirty="0"/>
              <a:t>L’utilisateur peut remplacer ou ajouter une boite mail</a:t>
            </a:r>
          </a:p>
          <a:p>
            <a:pPr marL="285750" indent="-285750">
              <a:buFont typeface="Arial" panose="020B0604020202020204" pitchFamily="34" charset="0"/>
              <a:buChar char="•"/>
            </a:pPr>
            <a:r>
              <a:rPr lang="fr-FR" dirty="0"/>
              <a:t>L’utilisateur peut se déconnecter</a:t>
            </a:r>
          </a:p>
          <a:p>
            <a:endParaRPr lang="fr-FR" dirty="0"/>
          </a:p>
          <a:p>
            <a:r>
              <a:rPr lang="fr-FR" dirty="0"/>
              <a:t>A la fin de cette réunion je réorganiserai le dernier sprint pour la version finale</a:t>
            </a:r>
          </a:p>
        </p:txBody>
      </p:sp>
    </p:spTree>
    <p:extLst>
      <p:ext uri="{BB962C8B-B14F-4D97-AF65-F5344CB8AC3E}">
        <p14:creationId xmlns:p14="http://schemas.microsoft.com/office/powerpoint/2010/main" val="305286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3</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Durant ce dernier sprint, le Dev Frontend va devoir vérifier la personnalisation d’un menu avec le logo du restaurant et corriger les derniers ajustements sur le site. </a:t>
            </a:r>
          </a:p>
          <a:p>
            <a:r>
              <a:rPr lang="fr-FR" dirty="0"/>
              <a:t>Ce dernier sprint est divisé en 2, 1 semaine de fin de projet et 1 semaine d’ajustement après réunion avec le client </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4524315"/>
          </a:xfrm>
          <a:prstGeom prst="rect">
            <a:avLst/>
          </a:prstGeom>
          <a:noFill/>
        </p:spPr>
        <p:txBody>
          <a:bodyPr wrap="square" rtlCol="0">
            <a:spAutoFit/>
          </a:bodyPr>
          <a:lstStyle/>
          <a:p>
            <a:r>
              <a:rPr lang="fr-FR" dirty="0"/>
              <a:t>Durant ce dernier sprint, le Dev Backend va devoir rendre possible l’ajout d’un logo sur notre menu, le logo doit être dans les données utilisateur et le client doit pouvoir l’utiliser depuis son compte.</a:t>
            </a:r>
          </a:p>
          <a:p>
            <a:r>
              <a:rPr lang="fr-FR" dirty="0"/>
              <a:t>Ce dernier sprint est divisé en 2, 1 semaine de fin de projet et 1 semaine d’ajustement après réunion avec le client </a:t>
            </a:r>
          </a:p>
          <a:p>
            <a:endParaRPr lang="fr-FR" dirty="0"/>
          </a:p>
        </p:txBody>
      </p:sp>
      <p:pic>
        <p:nvPicPr>
          <p:cNvPr id="10" name="Image 9">
            <a:extLst>
              <a:ext uri="{FF2B5EF4-FFF2-40B4-BE49-F238E27FC236}">
                <a16:creationId xmlns:a16="http://schemas.microsoft.com/office/drawing/2014/main" id="{4D1080D7-375B-97FC-0705-A3AE6F8C3728}"/>
              </a:ext>
            </a:extLst>
          </p:cNvPr>
          <p:cNvPicPr>
            <a:picLocks noChangeAspect="1"/>
          </p:cNvPicPr>
          <p:nvPr/>
        </p:nvPicPr>
        <p:blipFill>
          <a:blip r:embed="rId5"/>
          <a:stretch>
            <a:fillRect/>
          </a:stretch>
        </p:blipFill>
        <p:spPr>
          <a:xfrm>
            <a:off x="1973692" y="1752068"/>
            <a:ext cx="1947618" cy="2628914"/>
          </a:xfrm>
          <a:prstGeom prst="rect">
            <a:avLst/>
          </a:prstGeom>
        </p:spPr>
      </p:pic>
    </p:spTree>
    <p:extLst>
      <p:ext uri="{BB962C8B-B14F-4D97-AF65-F5344CB8AC3E}">
        <p14:creationId xmlns:p14="http://schemas.microsoft.com/office/powerpoint/2010/main" val="245229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3</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729688" y="3148596"/>
            <a:ext cx="2048104" cy="898977"/>
          </a:xfrm>
          <a:prstGeom prst="rect">
            <a:avLst/>
          </a:prstGeom>
        </p:spPr>
      </p:pic>
      <p:pic>
        <p:nvPicPr>
          <p:cNvPr id="8" name="Image 7">
            <a:extLst>
              <a:ext uri="{FF2B5EF4-FFF2-40B4-BE49-F238E27FC236}">
                <a16:creationId xmlns:a16="http://schemas.microsoft.com/office/drawing/2014/main" id="{7430C65E-2007-34AE-9011-D3DEDEB5276C}"/>
              </a:ext>
            </a:extLst>
          </p:cNvPr>
          <p:cNvPicPr>
            <a:picLocks noChangeAspect="1"/>
          </p:cNvPicPr>
          <p:nvPr/>
        </p:nvPicPr>
        <p:blipFill>
          <a:blip r:embed="rId6"/>
          <a:stretch>
            <a:fillRect/>
          </a:stretch>
        </p:blipFill>
        <p:spPr>
          <a:xfrm>
            <a:off x="2722898" y="1825647"/>
            <a:ext cx="2061447" cy="898977"/>
          </a:xfrm>
          <a:prstGeom prst="rect">
            <a:avLst/>
          </a:prstGeom>
        </p:spPr>
      </p:pic>
      <p:sp>
        <p:nvSpPr>
          <p:cNvPr id="9" name="ZoneTexte 8">
            <a:extLst>
              <a:ext uri="{FF2B5EF4-FFF2-40B4-BE49-F238E27FC236}">
                <a16:creationId xmlns:a16="http://schemas.microsoft.com/office/drawing/2014/main" id="{13785E38-5EDC-3DD9-673E-B3A92734AE0E}"/>
              </a:ext>
            </a:extLst>
          </p:cNvPr>
          <p:cNvSpPr txBox="1"/>
          <p:nvPr/>
        </p:nvSpPr>
        <p:spPr>
          <a:xfrm>
            <a:off x="5320717" y="998538"/>
            <a:ext cx="5271083" cy="5078313"/>
          </a:xfrm>
          <a:prstGeom prst="rect">
            <a:avLst/>
          </a:prstGeom>
          <a:noFill/>
        </p:spPr>
        <p:txBody>
          <a:bodyPr wrap="square" rtlCol="0">
            <a:spAutoFit/>
          </a:bodyPr>
          <a:lstStyle/>
          <a:p>
            <a:r>
              <a:rPr lang="fr-FR" dirty="0"/>
              <a:t>Lors de ce sprint comme celui d’avant, nous aurons 2 réunions.</a:t>
            </a:r>
          </a:p>
          <a:p>
            <a:endParaRPr lang="fr-FR" dirty="0"/>
          </a:p>
          <a:p>
            <a:r>
              <a:rPr lang="fr-FR" dirty="0"/>
              <a:t>La première réunion sera informatif, elle se fera le premier jours du sprint 3, nous discuterons des retours client et des choses a changer, supprimer ou ajouter pour le projet final.</a:t>
            </a:r>
          </a:p>
          <a:p>
            <a:endParaRPr lang="fr-FR" dirty="0"/>
          </a:p>
          <a:p>
            <a:r>
              <a:rPr lang="fr-FR" dirty="0"/>
              <a:t>La deuxième est la réunion habituel de fin de sprint avec le client, elle se fera 1 semaine avant la fin pour rendre la version finale a la fin du sprint</a:t>
            </a:r>
          </a:p>
          <a:p>
            <a:endParaRPr lang="fr-FR" dirty="0"/>
          </a:p>
          <a:p>
            <a:r>
              <a:rPr lang="fr-FR" dirty="0"/>
              <a:t>A cette réunion, le site doit : </a:t>
            </a:r>
          </a:p>
          <a:p>
            <a:pPr marL="285750" indent="-285750">
              <a:buFont typeface="Arial" panose="020B0604020202020204" pitchFamily="34" charset="0"/>
              <a:buChar char="•"/>
            </a:pPr>
            <a:r>
              <a:rPr lang="fr-FR" dirty="0"/>
              <a:t>Être 100% fonctionnel</a:t>
            </a:r>
          </a:p>
          <a:p>
            <a:pPr marL="285750" indent="-285750">
              <a:buFont typeface="Arial" panose="020B0604020202020204" pitchFamily="34" charset="0"/>
              <a:buChar char="•"/>
            </a:pPr>
            <a:r>
              <a:rPr lang="fr-FR" dirty="0"/>
              <a:t>Correspondre aux attentes du client</a:t>
            </a:r>
          </a:p>
          <a:p>
            <a:endParaRPr lang="fr-FR" dirty="0"/>
          </a:p>
          <a:p>
            <a:r>
              <a:rPr lang="fr-FR" dirty="0"/>
              <a:t>A la fin de cette réunion, je réorganiserai la dernière semaine pour corriger les derniers ajustements.</a:t>
            </a:r>
          </a:p>
        </p:txBody>
      </p:sp>
    </p:spTree>
    <p:extLst>
      <p:ext uri="{BB962C8B-B14F-4D97-AF65-F5344CB8AC3E}">
        <p14:creationId xmlns:p14="http://schemas.microsoft.com/office/powerpoint/2010/main" val="401423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6" name="Titre 1">
            <a:extLst>
              <a:ext uri="{FF2B5EF4-FFF2-40B4-BE49-F238E27FC236}">
                <a16:creationId xmlns:a16="http://schemas.microsoft.com/office/drawing/2014/main" id="{54309AD6-C422-4D03-A905-F72B2333D29D}"/>
              </a:ext>
            </a:extLst>
          </p:cNvPr>
          <p:cNvSpPr txBox="1">
            <a:spLocks/>
          </p:cNvSpPr>
          <p:nvPr/>
        </p:nvSpPr>
        <p:spPr>
          <a:xfrm>
            <a:off x="2667000" y="87048"/>
            <a:ext cx="6858000" cy="951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a:t>Sommaire</a:t>
            </a:r>
            <a:endParaRPr lang="fr-FR" dirty="0"/>
          </a:p>
        </p:txBody>
      </p:sp>
      <p:sp>
        <p:nvSpPr>
          <p:cNvPr id="7" name="ZoneTexte 6">
            <a:extLst>
              <a:ext uri="{FF2B5EF4-FFF2-40B4-BE49-F238E27FC236}">
                <a16:creationId xmlns:a16="http://schemas.microsoft.com/office/drawing/2014/main" id="{33CBBF3F-C180-646F-E742-5257751C4CE3}"/>
              </a:ext>
            </a:extLst>
          </p:cNvPr>
          <p:cNvSpPr txBox="1"/>
          <p:nvPr/>
        </p:nvSpPr>
        <p:spPr>
          <a:xfrm>
            <a:off x="1876425" y="1648381"/>
            <a:ext cx="3659976" cy="369332"/>
          </a:xfrm>
          <a:prstGeom prst="rect">
            <a:avLst/>
          </a:prstGeom>
          <a:noFill/>
        </p:spPr>
        <p:txBody>
          <a:bodyPr wrap="none" rtlCol="0">
            <a:spAutoFit/>
          </a:bodyPr>
          <a:lstStyle/>
          <a:p>
            <a:r>
              <a:rPr lang="fr-FR" dirty="0"/>
              <a:t>Présentation de l’outil de planification</a:t>
            </a:r>
          </a:p>
        </p:txBody>
      </p:sp>
      <p:sp>
        <p:nvSpPr>
          <p:cNvPr id="8" name="ZoneTexte 7">
            <a:extLst>
              <a:ext uri="{FF2B5EF4-FFF2-40B4-BE49-F238E27FC236}">
                <a16:creationId xmlns:a16="http://schemas.microsoft.com/office/drawing/2014/main" id="{46BB13C1-5C13-59EE-AD0E-26AE185043C4}"/>
              </a:ext>
            </a:extLst>
          </p:cNvPr>
          <p:cNvSpPr txBox="1"/>
          <p:nvPr/>
        </p:nvSpPr>
        <p:spPr>
          <a:xfrm>
            <a:off x="7034213" y="1623972"/>
            <a:ext cx="3047629" cy="369332"/>
          </a:xfrm>
          <a:prstGeom prst="rect">
            <a:avLst/>
          </a:prstGeom>
          <a:noFill/>
        </p:spPr>
        <p:txBody>
          <a:bodyPr wrap="none" rtlCol="0">
            <a:spAutoFit/>
          </a:bodyPr>
          <a:lstStyle/>
          <a:p>
            <a:r>
              <a:rPr lang="fr-FR" dirty="0"/>
              <a:t>Présentation de la planification</a:t>
            </a:r>
          </a:p>
        </p:txBody>
      </p:sp>
      <p:sp>
        <p:nvSpPr>
          <p:cNvPr id="2" name="ZoneTexte 1">
            <a:extLst>
              <a:ext uri="{FF2B5EF4-FFF2-40B4-BE49-F238E27FC236}">
                <a16:creationId xmlns:a16="http://schemas.microsoft.com/office/drawing/2014/main" id="{2E373969-CA8C-EB4E-96B3-36836260A9F3}"/>
              </a:ext>
            </a:extLst>
          </p:cNvPr>
          <p:cNvSpPr txBox="1"/>
          <p:nvPr/>
        </p:nvSpPr>
        <p:spPr>
          <a:xfrm>
            <a:off x="1952625" y="2703971"/>
            <a:ext cx="3532160" cy="1477328"/>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5" action="ppaction://hlinksldjump"/>
              </a:rPr>
              <a:t>Outil de planification </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6" action="ppaction://hlinksldjump"/>
              </a:rPr>
              <a:t>Présentation de l’outil</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7" action="ppaction://hlinksldjump"/>
              </a:rPr>
              <a:t>Présentation d’une tâche</a:t>
            </a:r>
            <a:endParaRPr lang="fr-FR" dirty="0"/>
          </a:p>
        </p:txBody>
      </p:sp>
      <p:sp>
        <p:nvSpPr>
          <p:cNvPr id="3" name="ZoneTexte 2">
            <a:extLst>
              <a:ext uri="{FF2B5EF4-FFF2-40B4-BE49-F238E27FC236}">
                <a16:creationId xmlns:a16="http://schemas.microsoft.com/office/drawing/2014/main" id="{BC5886AA-6BD9-F7A5-D832-DD49CA718A46}"/>
              </a:ext>
            </a:extLst>
          </p:cNvPr>
          <p:cNvSpPr txBox="1"/>
          <p:nvPr/>
        </p:nvSpPr>
        <p:spPr>
          <a:xfrm>
            <a:off x="7035544" y="2619376"/>
            <a:ext cx="3532160" cy="2308324"/>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8" action="ppaction://hlinksldjump"/>
              </a:rPr>
              <a:t>Présentation sprint 1</a:t>
            </a:r>
            <a:endParaRPr lang="fr-FR" dirty="0"/>
          </a:p>
          <a:p>
            <a:pPr marL="285750" indent="-285750">
              <a:buFont typeface="Arial" panose="020B0604020202020204" pitchFamily="34" charset="0"/>
              <a:buChar char="•"/>
            </a:pPr>
            <a:r>
              <a:rPr lang="fr-FR" dirty="0">
                <a:hlinkClick r:id="rId9" action="ppaction://hlinksldjump"/>
              </a:rPr>
              <a:t>Les attentes du sprint 1</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0" action="ppaction://hlinksldjump"/>
              </a:rPr>
              <a:t>Présentation sprint 2</a:t>
            </a:r>
            <a:endParaRPr lang="fr-FR" dirty="0"/>
          </a:p>
          <a:p>
            <a:pPr marL="285750" indent="-285750">
              <a:buFont typeface="Arial" panose="020B0604020202020204" pitchFamily="34" charset="0"/>
              <a:buChar char="•"/>
            </a:pPr>
            <a:r>
              <a:rPr lang="fr-FR" dirty="0">
                <a:hlinkClick r:id="rId11" action="ppaction://hlinksldjump"/>
              </a:rPr>
              <a:t>Les attentes du sprint 2</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2" action="ppaction://hlinksldjump"/>
              </a:rPr>
              <a:t>Présentation sprint 3</a:t>
            </a:r>
            <a:endParaRPr lang="fr-FR" dirty="0"/>
          </a:p>
          <a:p>
            <a:pPr marL="285750" indent="-285750">
              <a:buFont typeface="Arial" panose="020B0604020202020204" pitchFamily="34" charset="0"/>
              <a:buChar char="•"/>
            </a:pPr>
            <a:r>
              <a:rPr lang="fr-FR" dirty="0">
                <a:hlinkClick r:id="rId13" action="ppaction://hlinksldjump"/>
              </a:rPr>
              <a:t>Les attentes du sprint 3</a:t>
            </a:r>
            <a:endParaRPr lang="fr-FR" dirty="0"/>
          </a:p>
        </p:txBody>
      </p:sp>
    </p:spTree>
    <p:extLst>
      <p:ext uri="{BB962C8B-B14F-4D97-AF65-F5344CB8AC3E}">
        <p14:creationId xmlns:p14="http://schemas.microsoft.com/office/powerpoint/2010/main" val="366419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rtl="0"/>
            <a:r>
              <a:rPr lang="fr-FR" sz="3200" dirty="0"/>
              <a:t>Outil de planification</a:t>
            </a:r>
          </a:p>
        </p:txBody>
      </p:sp>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7724340" y="2249487"/>
            <a:ext cx="4364196" cy="753772"/>
          </a:xfrm>
        </p:spPr>
        <p:txBody>
          <a:bodyPr rtlCol="0">
            <a:normAutofit/>
          </a:bodyPr>
          <a:lstStyle/>
          <a:p>
            <a:pPr marL="0" indent="0" rtl="0">
              <a:lnSpc>
                <a:spcPct val="110000"/>
              </a:lnSpc>
              <a:buNone/>
            </a:pPr>
            <a:r>
              <a:rPr lang="fr-FR" sz="1600" dirty="0"/>
              <a:t>Pour accéder a l’outil de planification :</a:t>
            </a:r>
          </a:p>
          <a:p>
            <a:pPr marL="0" indent="0" rtl="0">
              <a:lnSpc>
                <a:spcPct val="110000"/>
              </a:lnSpc>
              <a:buNone/>
            </a:pPr>
            <a:r>
              <a:rPr lang="fr-FR" sz="1600" dirty="0">
                <a:hlinkClick r:id="rId5"/>
              </a:rPr>
              <a:t>Ctrl + clic ici !</a:t>
            </a:r>
            <a:endParaRPr lang="fr-FR" sz="1600" dirty="0"/>
          </a:p>
        </p:txBody>
      </p:sp>
      <p:pic>
        <p:nvPicPr>
          <p:cNvPr id="6" name="Image 5">
            <a:extLst>
              <a:ext uri="{FF2B5EF4-FFF2-40B4-BE49-F238E27FC236}">
                <a16:creationId xmlns:a16="http://schemas.microsoft.com/office/drawing/2014/main" id="{C6831AB4-3C99-1104-A840-C7DD5A352D66}"/>
              </a:ext>
            </a:extLst>
          </p:cNvPr>
          <p:cNvPicPr>
            <a:picLocks noChangeAspect="1"/>
          </p:cNvPicPr>
          <p:nvPr/>
        </p:nvPicPr>
        <p:blipFill>
          <a:blip r:embed="rId6"/>
          <a:stretch>
            <a:fillRect/>
          </a:stretch>
        </p:blipFill>
        <p:spPr>
          <a:xfrm>
            <a:off x="266700" y="499269"/>
            <a:ext cx="7457640" cy="4343400"/>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10" name="Titre 1">
            <a:extLst>
              <a:ext uri="{FF2B5EF4-FFF2-40B4-BE49-F238E27FC236}">
                <a16:creationId xmlns:a16="http://schemas.microsoft.com/office/drawing/2014/main" id="{89C87A05-C6AB-DB8A-6982-6BD6637FF714}"/>
              </a:ext>
            </a:extLst>
          </p:cNvPr>
          <p:cNvSpPr>
            <a:spLocks noGrp="1"/>
          </p:cNvSpPr>
          <p:nvPr>
            <p:ph type="title"/>
          </p:nvPr>
        </p:nvSpPr>
        <p:spPr>
          <a:xfrm>
            <a:off x="3493629" y="241876"/>
            <a:ext cx="5204742" cy="597023"/>
          </a:xfrm>
        </p:spPr>
        <p:txBody>
          <a:bodyPr rtlCol="0">
            <a:normAutofit/>
          </a:bodyPr>
          <a:lstStyle/>
          <a:p>
            <a:pPr rtl="0"/>
            <a:r>
              <a:rPr lang="fr-FR" sz="3200" dirty="0"/>
              <a:t>Présentation de l’outil</a:t>
            </a:r>
          </a:p>
        </p:txBody>
      </p:sp>
      <p:pic>
        <p:nvPicPr>
          <p:cNvPr id="12" name="Image 11">
            <a:extLst>
              <a:ext uri="{FF2B5EF4-FFF2-40B4-BE49-F238E27FC236}">
                <a16:creationId xmlns:a16="http://schemas.microsoft.com/office/drawing/2014/main" id="{F91BBB43-C6D8-5E81-EE1B-CC977FA5E010}"/>
              </a:ext>
            </a:extLst>
          </p:cNvPr>
          <p:cNvPicPr>
            <a:picLocks noChangeAspect="1"/>
          </p:cNvPicPr>
          <p:nvPr/>
        </p:nvPicPr>
        <p:blipFill>
          <a:blip r:embed="rId5"/>
          <a:stretch>
            <a:fillRect/>
          </a:stretch>
        </p:blipFill>
        <p:spPr>
          <a:xfrm>
            <a:off x="2305051" y="1093788"/>
            <a:ext cx="1644542" cy="4592972"/>
          </a:xfrm>
          <a:prstGeom prst="rect">
            <a:avLst/>
          </a:prstGeom>
        </p:spPr>
      </p:pic>
      <p:cxnSp>
        <p:nvCxnSpPr>
          <p:cNvPr id="14" name="Connecteur droit avec flèche 13">
            <a:extLst>
              <a:ext uri="{FF2B5EF4-FFF2-40B4-BE49-F238E27FC236}">
                <a16:creationId xmlns:a16="http://schemas.microsoft.com/office/drawing/2014/main" id="{E1A4663A-C3A6-F933-04A7-90140AA14BDD}"/>
              </a:ext>
            </a:extLst>
          </p:cNvPr>
          <p:cNvCxnSpPr>
            <a:cxnSpLocks/>
            <a:endCxn id="15" idx="1"/>
          </p:cNvCxnSpPr>
          <p:nvPr/>
        </p:nvCxnSpPr>
        <p:spPr>
          <a:xfrm>
            <a:off x="3280095" y="1468438"/>
            <a:ext cx="1655336" cy="6307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4CC0CAC-835D-0C3C-DED4-320D8E24823C}"/>
              </a:ext>
            </a:extLst>
          </p:cNvPr>
          <p:cNvSpPr txBox="1"/>
          <p:nvPr/>
        </p:nvSpPr>
        <p:spPr>
          <a:xfrm>
            <a:off x="4935431" y="1914525"/>
            <a:ext cx="3139001" cy="369332"/>
          </a:xfrm>
          <a:prstGeom prst="rect">
            <a:avLst/>
          </a:prstGeom>
          <a:noFill/>
        </p:spPr>
        <p:txBody>
          <a:bodyPr wrap="square" rtlCol="0">
            <a:spAutoFit/>
          </a:bodyPr>
          <a:lstStyle/>
          <a:p>
            <a:r>
              <a:rPr lang="fr-FR" dirty="0"/>
              <a:t>Personne concerné par la tâches</a:t>
            </a:r>
          </a:p>
        </p:txBody>
      </p:sp>
      <p:sp>
        <p:nvSpPr>
          <p:cNvPr id="16" name="ZoneTexte 15">
            <a:extLst>
              <a:ext uri="{FF2B5EF4-FFF2-40B4-BE49-F238E27FC236}">
                <a16:creationId xmlns:a16="http://schemas.microsoft.com/office/drawing/2014/main" id="{2E01C559-65A3-A872-B218-AF63EFDEA975}"/>
              </a:ext>
            </a:extLst>
          </p:cNvPr>
          <p:cNvSpPr txBox="1"/>
          <p:nvPr/>
        </p:nvSpPr>
        <p:spPr>
          <a:xfrm>
            <a:off x="5087831" y="2434710"/>
            <a:ext cx="1877052" cy="369332"/>
          </a:xfrm>
          <a:prstGeom prst="rect">
            <a:avLst/>
          </a:prstGeom>
          <a:noFill/>
        </p:spPr>
        <p:txBody>
          <a:bodyPr wrap="none" rtlCol="0">
            <a:spAutoFit/>
          </a:bodyPr>
          <a:lstStyle/>
          <a:p>
            <a:r>
              <a:rPr lang="fr-FR" dirty="0"/>
              <a:t>Nombre de tâches</a:t>
            </a:r>
          </a:p>
        </p:txBody>
      </p:sp>
      <p:cxnSp>
        <p:nvCxnSpPr>
          <p:cNvPr id="17" name="Connecteur droit avec flèche 16">
            <a:extLst>
              <a:ext uri="{FF2B5EF4-FFF2-40B4-BE49-F238E27FC236}">
                <a16:creationId xmlns:a16="http://schemas.microsoft.com/office/drawing/2014/main" id="{409CBB6E-9CC0-697E-F307-4DA7C5C0B451}"/>
              </a:ext>
            </a:extLst>
          </p:cNvPr>
          <p:cNvCxnSpPr>
            <a:cxnSpLocks/>
          </p:cNvCxnSpPr>
          <p:nvPr/>
        </p:nvCxnSpPr>
        <p:spPr>
          <a:xfrm>
            <a:off x="2890682" y="1887538"/>
            <a:ext cx="2197149" cy="7405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9C9EE0A-F5F7-F445-A48B-4923E32982C5}"/>
              </a:ext>
            </a:extLst>
          </p:cNvPr>
          <p:cNvCxnSpPr>
            <a:cxnSpLocks/>
          </p:cNvCxnSpPr>
          <p:nvPr/>
        </p:nvCxnSpPr>
        <p:spPr>
          <a:xfrm flipV="1">
            <a:off x="2757488" y="1213549"/>
            <a:ext cx="2567356" cy="24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1905CFCA-7431-E553-B7E1-5474BAA68FD9}"/>
              </a:ext>
            </a:extLst>
          </p:cNvPr>
          <p:cNvSpPr txBox="1"/>
          <p:nvPr/>
        </p:nvSpPr>
        <p:spPr>
          <a:xfrm>
            <a:off x="5250441" y="1022286"/>
            <a:ext cx="1588705" cy="369332"/>
          </a:xfrm>
          <a:prstGeom prst="rect">
            <a:avLst/>
          </a:prstGeom>
          <a:noFill/>
        </p:spPr>
        <p:txBody>
          <a:bodyPr wrap="none" rtlCol="0">
            <a:spAutoFit/>
          </a:bodyPr>
          <a:lstStyle/>
          <a:p>
            <a:r>
              <a:rPr lang="fr-FR" dirty="0"/>
              <a:t>Sprint concerné</a:t>
            </a:r>
          </a:p>
        </p:txBody>
      </p:sp>
      <p:cxnSp>
        <p:nvCxnSpPr>
          <p:cNvPr id="24" name="Connecteur droit avec flèche 23">
            <a:extLst>
              <a:ext uri="{FF2B5EF4-FFF2-40B4-BE49-F238E27FC236}">
                <a16:creationId xmlns:a16="http://schemas.microsoft.com/office/drawing/2014/main" id="{ED4D9137-475C-E55A-B765-CE7B98EFC19D}"/>
              </a:ext>
            </a:extLst>
          </p:cNvPr>
          <p:cNvCxnSpPr>
            <a:cxnSpLocks/>
          </p:cNvCxnSpPr>
          <p:nvPr/>
        </p:nvCxnSpPr>
        <p:spPr>
          <a:xfrm flipV="1">
            <a:off x="3936345" y="3226235"/>
            <a:ext cx="1449387" cy="248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11893697-B002-4C62-F135-29A9D0BE8E8F}"/>
              </a:ext>
            </a:extLst>
          </p:cNvPr>
          <p:cNvSpPr txBox="1"/>
          <p:nvPr/>
        </p:nvSpPr>
        <p:spPr>
          <a:xfrm>
            <a:off x="5318278" y="3027243"/>
            <a:ext cx="1616340" cy="369332"/>
          </a:xfrm>
          <a:prstGeom prst="rect">
            <a:avLst/>
          </a:prstGeom>
          <a:noFill/>
        </p:spPr>
        <p:txBody>
          <a:bodyPr wrap="none" rtlCol="0">
            <a:spAutoFit/>
          </a:bodyPr>
          <a:lstStyle/>
          <a:p>
            <a:r>
              <a:rPr lang="fr-FR" dirty="0"/>
              <a:t>Menu déroulant</a:t>
            </a:r>
          </a:p>
        </p:txBody>
      </p:sp>
      <p:cxnSp>
        <p:nvCxnSpPr>
          <p:cNvPr id="27" name="Connecteur droit avec flèche 26">
            <a:extLst>
              <a:ext uri="{FF2B5EF4-FFF2-40B4-BE49-F238E27FC236}">
                <a16:creationId xmlns:a16="http://schemas.microsoft.com/office/drawing/2014/main" id="{18565E62-D691-4267-92BB-7D1586F256A5}"/>
              </a:ext>
            </a:extLst>
          </p:cNvPr>
          <p:cNvCxnSpPr>
            <a:cxnSpLocks/>
          </p:cNvCxnSpPr>
          <p:nvPr/>
        </p:nvCxnSpPr>
        <p:spPr>
          <a:xfrm>
            <a:off x="2738438" y="1450551"/>
            <a:ext cx="2586406" cy="2065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664F217-5AC7-3E32-7F36-08B9C27713EF}"/>
              </a:ext>
            </a:extLst>
          </p:cNvPr>
          <p:cNvSpPr txBox="1"/>
          <p:nvPr/>
        </p:nvSpPr>
        <p:spPr>
          <a:xfrm>
            <a:off x="5288014" y="1480514"/>
            <a:ext cx="1676869" cy="369332"/>
          </a:xfrm>
          <a:prstGeom prst="rect">
            <a:avLst/>
          </a:prstGeom>
          <a:noFill/>
        </p:spPr>
        <p:txBody>
          <a:bodyPr wrap="none" rtlCol="0">
            <a:spAutoFit/>
          </a:bodyPr>
          <a:lstStyle/>
          <a:p>
            <a:r>
              <a:rPr lang="fr-FR" dirty="0"/>
              <a:t>Tâches Urgentes</a:t>
            </a:r>
          </a:p>
        </p:txBody>
      </p:sp>
      <p:cxnSp>
        <p:nvCxnSpPr>
          <p:cNvPr id="30" name="Connecteur droit avec flèche 29">
            <a:extLst>
              <a:ext uri="{FF2B5EF4-FFF2-40B4-BE49-F238E27FC236}">
                <a16:creationId xmlns:a16="http://schemas.microsoft.com/office/drawing/2014/main" id="{12667D0F-DF2C-9951-D83A-2D8A79F3065E}"/>
              </a:ext>
            </a:extLst>
          </p:cNvPr>
          <p:cNvCxnSpPr>
            <a:cxnSpLocks/>
          </p:cNvCxnSpPr>
          <p:nvPr/>
        </p:nvCxnSpPr>
        <p:spPr>
          <a:xfrm flipV="1">
            <a:off x="3047448" y="4338638"/>
            <a:ext cx="2615121" cy="1219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EC6494-F69C-349D-FE1B-074F796ABDFA}"/>
              </a:ext>
            </a:extLst>
          </p:cNvPr>
          <p:cNvSpPr txBox="1"/>
          <p:nvPr/>
        </p:nvSpPr>
        <p:spPr>
          <a:xfrm>
            <a:off x="5631783" y="4112181"/>
            <a:ext cx="1795300" cy="369332"/>
          </a:xfrm>
          <a:prstGeom prst="rect">
            <a:avLst/>
          </a:prstGeom>
          <a:noFill/>
        </p:spPr>
        <p:txBody>
          <a:bodyPr wrap="none" rtlCol="0">
            <a:spAutoFit/>
          </a:bodyPr>
          <a:lstStyle/>
          <a:p>
            <a:r>
              <a:rPr lang="fr-FR" dirty="0"/>
              <a:t>Ajouter une tâche</a:t>
            </a:r>
          </a:p>
        </p:txBody>
      </p:sp>
      <p:cxnSp>
        <p:nvCxnSpPr>
          <p:cNvPr id="4" name="Connecteur droit avec flèche 3">
            <a:extLst>
              <a:ext uri="{FF2B5EF4-FFF2-40B4-BE49-F238E27FC236}">
                <a16:creationId xmlns:a16="http://schemas.microsoft.com/office/drawing/2014/main" id="{454AECE3-DB3C-BAEF-8E2F-D5A416DBA4DF}"/>
              </a:ext>
            </a:extLst>
          </p:cNvPr>
          <p:cNvCxnSpPr>
            <a:cxnSpLocks/>
            <a:endCxn id="5" idx="1"/>
          </p:cNvCxnSpPr>
          <p:nvPr/>
        </p:nvCxnSpPr>
        <p:spPr>
          <a:xfrm flipV="1">
            <a:off x="3718872" y="3761621"/>
            <a:ext cx="1912911" cy="3881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CFC064EE-E419-592C-DF42-35F45AED35D0}"/>
              </a:ext>
            </a:extLst>
          </p:cNvPr>
          <p:cNvSpPr txBox="1"/>
          <p:nvPr/>
        </p:nvSpPr>
        <p:spPr>
          <a:xfrm>
            <a:off x="5631783" y="3576955"/>
            <a:ext cx="4613379" cy="369332"/>
          </a:xfrm>
          <a:prstGeom prst="rect">
            <a:avLst/>
          </a:prstGeom>
          <a:noFill/>
        </p:spPr>
        <p:txBody>
          <a:bodyPr wrap="none" rtlCol="0">
            <a:spAutoFit/>
          </a:bodyPr>
          <a:lstStyle/>
          <a:p>
            <a:r>
              <a:rPr lang="fr-FR" dirty="0"/>
              <a:t>Un clic sur la tâche ouvre une modale de celle-ci</a:t>
            </a:r>
          </a:p>
        </p:txBody>
      </p:sp>
    </p:spTree>
    <p:extLst>
      <p:ext uri="{BB962C8B-B14F-4D97-AF65-F5344CB8AC3E}">
        <p14:creationId xmlns:p14="http://schemas.microsoft.com/office/powerpoint/2010/main" val="332460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1BF3CC20-6F97-F710-43EA-942637B29F33}"/>
              </a:ext>
            </a:extLst>
          </p:cNvPr>
          <p:cNvSpPr>
            <a:spLocks noGrp="1"/>
          </p:cNvSpPr>
          <p:nvPr>
            <p:ph type="title"/>
          </p:nvPr>
        </p:nvSpPr>
        <p:spPr>
          <a:xfrm>
            <a:off x="3493629" y="241876"/>
            <a:ext cx="5204742" cy="597023"/>
          </a:xfrm>
        </p:spPr>
        <p:txBody>
          <a:bodyPr rtlCol="0">
            <a:normAutofit/>
          </a:bodyPr>
          <a:lstStyle/>
          <a:p>
            <a:pPr rtl="0"/>
            <a:r>
              <a:rPr lang="fr-FR" sz="3200" dirty="0"/>
              <a:t>Présentation d’une tâche</a:t>
            </a:r>
          </a:p>
        </p:txBody>
      </p:sp>
      <p:pic>
        <p:nvPicPr>
          <p:cNvPr id="4" name="Image 3">
            <a:extLst>
              <a:ext uri="{FF2B5EF4-FFF2-40B4-BE49-F238E27FC236}">
                <a16:creationId xmlns:a16="http://schemas.microsoft.com/office/drawing/2014/main" id="{35392CC6-323F-7E96-63AE-BEB165C928C0}"/>
              </a:ext>
            </a:extLst>
          </p:cNvPr>
          <p:cNvPicPr>
            <a:picLocks noChangeAspect="1"/>
          </p:cNvPicPr>
          <p:nvPr/>
        </p:nvPicPr>
        <p:blipFill>
          <a:blip r:embed="rId5"/>
          <a:stretch>
            <a:fillRect/>
          </a:stretch>
        </p:blipFill>
        <p:spPr>
          <a:xfrm>
            <a:off x="723901" y="912813"/>
            <a:ext cx="6796689" cy="4149724"/>
          </a:xfrm>
          <a:prstGeom prst="rect">
            <a:avLst/>
          </a:prstGeom>
        </p:spPr>
      </p:pic>
      <p:cxnSp>
        <p:nvCxnSpPr>
          <p:cNvPr id="10" name="Connecteur droit avec flèche 9">
            <a:extLst>
              <a:ext uri="{FF2B5EF4-FFF2-40B4-BE49-F238E27FC236}">
                <a16:creationId xmlns:a16="http://schemas.microsoft.com/office/drawing/2014/main" id="{EFFA8445-5A38-C5F6-8006-3D2D0017F1C9}"/>
              </a:ext>
            </a:extLst>
          </p:cNvPr>
          <p:cNvCxnSpPr>
            <a:cxnSpLocks/>
            <a:stCxn id="11" idx="1"/>
          </p:cNvCxnSpPr>
          <p:nvPr/>
        </p:nvCxnSpPr>
        <p:spPr>
          <a:xfrm flipV="1">
            <a:off x="6096000" y="3393394"/>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Accolade fermante 10">
            <a:extLst>
              <a:ext uri="{FF2B5EF4-FFF2-40B4-BE49-F238E27FC236}">
                <a16:creationId xmlns:a16="http://schemas.microsoft.com/office/drawing/2014/main" id="{541D1548-767A-E086-53D4-28BB229AAD75}"/>
              </a:ext>
            </a:extLst>
          </p:cNvPr>
          <p:cNvSpPr/>
          <p:nvPr/>
        </p:nvSpPr>
        <p:spPr>
          <a:xfrm>
            <a:off x="5956183" y="3288484"/>
            <a:ext cx="139817" cy="5183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2301161E-1CE7-2604-458C-F90B6BE4B787}"/>
              </a:ext>
            </a:extLst>
          </p:cNvPr>
          <p:cNvSpPr txBox="1"/>
          <p:nvPr/>
        </p:nvSpPr>
        <p:spPr>
          <a:xfrm>
            <a:off x="8832844" y="3188019"/>
            <a:ext cx="1809726" cy="369332"/>
          </a:xfrm>
          <a:prstGeom prst="rect">
            <a:avLst/>
          </a:prstGeom>
          <a:noFill/>
        </p:spPr>
        <p:txBody>
          <a:bodyPr wrap="none" rtlCol="0">
            <a:spAutoFit/>
          </a:bodyPr>
          <a:lstStyle/>
          <a:p>
            <a:r>
              <a:rPr lang="fr-FR" dirty="0"/>
              <a:t>Tâches demandés</a:t>
            </a:r>
          </a:p>
        </p:txBody>
      </p:sp>
      <p:sp>
        <p:nvSpPr>
          <p:cNvPr id="14" name="Accolade fermante 13">
            <a:extLst>
              <a:ext uri="{FF2B5EF4-FFF2-40B4-BE49-F238E27FC236}">
                <a16:creationId xmlns:a16="http://schemas.microsoft.com/office/drawing/2014/main" id="{3102DDBD-29D0-18C2-C8D8-9B86F7E923A9}"/>
              </a:ext>
            </a:extLst>
          </p:cNvPr>
          <p:cNvSpPr/>
          <p:nvPr/>
        </p:nvSpPr>
        <p:spPr>
          <a:xfrm>
            <a:off x="6359905" y="2054420"/>
            <a:ext cx="190499" cy="7785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8693C7A5-9B18-4859-D1D2-7A29A9894DC0}"/>
              </a:ext>
            </a:extLst>
          </p:cNvPr>
          <p:cNvCxnSpPr>
            <a:cxnSpLocks/>
          </p:cNvCxnSpPr>
          <p:nvPr/>
        </p:nvCxnSpPr>
        <p:spPr>
          <a:xfrm flipV="1">
            <a:off x="6500845" y="2298351"/>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FDD73C6F-C0C0-FAE6-55CF-0AFA9758829D}"/>
              </a:ext>
            </a:extLst>
          </p:cNvPr>
          <p:cNvSpPr txBox="1"/>
          <p:nvPr/>
        </p:nvSpPr>
        <p:spPr>
          <a:xfrm>
            <a:off x="9237689" y="2083280"/>
            <a:ext cx="2381999" cy="369332"/>
          </a:xfrm>
          <a:prstGeom prst="rect">
            <a:avLst/>
          </a:prstGeom>
          <a:noFill/>
        </p:spPr>
        <p:txBody>
          <a:bodyPr wrap="none" rtlCol="0">
            <a:spAutoFit/>
          </a:bodyPr>
          <a:lstStyle/>
          <a:p>
            <a:r>
              <a:rPr lang="fr-FR" dirty="0"/>
              <a:t>Description de la tâche</a:t>
            </a:r>
          </a:p>
        </p:txBody>
      </p:sp>
      <p:cxnSp>
        <p:nvCxnSpPr>
          <p:cNvPr id="17" name="Connecteur droit avec flèche 16">
            <a:extLst>
              <a:ext uri="{FF2B5EF4-FFF2-40B4-BE49-F238E27FC236}">
                <a16:creationId xmlns:a16="http://schemas.microsoft.com/office/drawing/2014/main" id="{CB7E33B5-1D40-C316-B73C-E632A8D8F241}"/>
              </a:ext>
            </a:extLst>
          </p:cNvPr>
          <p:cNvCxnSpPr>
            <a:cxnSpLocks/>
          </p:cNvCxnSpPr>
          <p:nvPr/>
        </p:nvCxnSpPr>
        <p:spPr>
          <a:xfrm>
            <a:off x="4273874" y="4035000"/>
            <a:ext cx="4744291" cy="4111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29FAE83F-0136-EBFC-9DA6-4042930FAD18}"/>
              </a:ext>
            </a:extLst>
          </p:cNvPr>
          <p:cNvSpPr txBox="1"/>
          <p:nvPr/>
        </p:nvSpPr>
        <p:spPr>
          <a:xfrm>
            <a:off x="9018165" y="4266412"/>
            <a:ext cx="2742417" cy="923330"/>
          </a:xfrm>
          <a:prstGeom prst="rect">
            <a:avLst/>
          </a:prstGeom>
          <a:noFill/>
        </p:spPr>
        <p:txBody>
          <a:bodyPr wrap="none" rtlCol="0">
            <a:spAutoFit/>
          </a:bodyPr>
          <a:lstStyle/>
          <a:p>
            <a:r>
              <a:rPr lang="fr-FR" dirty="0"/>
              <a:t>Ajout de tâches ( tester des</a:t>
            </a:r>
          </a:p>
          <a:p>
            <a:r>
              <a:rPr lang="fr-FR" dirty="0"/>
              <a:t>fonctionnalités ou faire des </a:t>
            </a:r>
          </a:p>
          <a:p>
            <a:r>
              <a:rPr lang="fr-FR" dirty="0"/>
              <a:t>demandes )</a:t>
            </a:r>
          </a:p>
        </p:txBody>
      </p:sp>
      <p:cxnSp>
        <p:nvCxnSpPr>
          <p:cNvPr id="20" name="Connecteur droit avec flèche 19">
            <a:extLst>
              <a:ext uri="{FF2B5EF4-FFF2-40B4-BE49-F238E27FC236}">
                <a16:creationId xmlns:a16="http://schemas.microsoft.com/office/drawing/2014/main" id="{FE20B66E-A004-3D53-A3CD-6727E6F0125A}"/>
              </a:ext>
            </a:extLst>
          </p:cNvPr>
          <p:cNvCxnSpPr>
            <a:cxnSpLocks/>
          </p:cNvCxnSpPr>
          <p:nvPr/>
        </p:nvCxnSpPr>
        <p:spPr>
          <a:xfrm flipV="1">
            <a:off x="7464422" y="1075066"/>
            <a:ext cx="2244900" cy="870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220DA20-8C66-B92D-2A84-927C90E9EA38}"/>
              </a:ext>
            </a:extLst>
          </p:cNvPr>
          <p:cNvSpPr txBox="1"/>
          <p:nvPr/>
        </p:nvSpPr>
        <p:spPr>
          <a:xfrm>
            <a:off x="9656426" y="882476"/>
            <a:ext cx="1372492" cy="369332"/>
          </a:xfrm>
          <a:prstGeom prst="rect">
            <a:avLst/>
          </a:prstGeom>
          <a:noFill/>
        </p:spPr>
        <p:txBody>
          <a:bodyPr wrap="none" rtlCol="0">
            <a:spAutoFit/>
          </a:bodyPr>
          <a:lstStyle/>
          <a:p>
            <a:r>
              <a:rPr lang="fr-FR" dirty="0"/>
              <a:t>Durée estimé</a:t>
            </a:r>
          </a:p>
        </p:txBody>
      </p:sp>
      <p:cxnSp>
        <p:nvCxnSpPr>
          <p:cNvPr id="23" name="Connecteur droit avec flèche 22">
            <a:extLst>
              <a:ext uri="{FF2B5EF4-FFF2-40B4-BE49-F238E27FC236}">
                <a16:creationId xmlns:a16="http://schemas.microsoft.com/office/drawing/2014/main" id="{7441EBBD-BE9C-4EA6-DA89-F7F26E78F9F1}"/>
              </a:ext>
            </a:extLst>
          </p:cNvPr>
          <p:cNvCxnSpPr>
            <a:cxnSpLocks/>
          </p:cNvCxnSpPr>
          <p:nvPr/>
        </p:nvCxnSpPr>
        <p:spPr>
          <a:xfrm flipV="1">
            <a:off x="7458564" y="1744663"/>
            <a:ext cx="2250758" cy="444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058811C4-5D8A-013C-5336-E1C63A6A5C18}"/>
              </a:ext>
            </a:extLst>
          </p:cNvPr>
          <p:cNvSpPr txBox="1"/>
          <p:nvPr/>
        </p:nvSpPr>
        <p:spPr>
          <a:xfrm>
            <a:off x="9709322" y="1538553"/>
            <a:ext cx="2166940" cy="369332"/>
          </a:xfrm>
          <a:prstGeom prst="rect">
            <a:avLst/>
          </a:prstGeom>
          <a:noFill/>
        </p:spPr>
        <p:txBody>
          <a:bodyPr wrap="none" rtlCol="0">
            <a:spAutoFit/>
          </a:bodyPr>
          <a:lstStyle/>
          <a:p>
            <a:r>
              <a:rPr lang="fr-FR" dirty="0"/>
              <a:t>Joindre une document</a:t>
            </a:r>
          </a:p>
        </p:txBody>
      </p:sp>
    </p:spTree>
    <p:extLst>
      <p:ext uri="{BB962C8B-B14F-4D97-AF65-F5344CB8AC3E}">
        <p14:creationId xmlns:p14="http://schemas.microsoft.com/office/powerpoint/2010/main" val="38606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6" name="Titre 1">
            <a:extLst>
              <a:ext uri="{FF2B5EF4-FFF2-40B4-BE49-F238E27FC236}">
                <a16:creationId xmlns:a16="http://schemas.microsoft.com/office/drawing/2014/main" id="{A67DD60B-086B-C584-8C14-5552A48B3598}"/>
              </a:ext>
            </a:extLst>
          </p:cNvPr>
          <p:cNvSpPr txBox="1">
            <a:spLocks/>
          </p:cNvSpPr>
          <p:nvPr/>
        </p:nvSpPr>
        <p:spPr>
          <a:xfrm>
            <a:off x="3227753" y="241876"/>
            <a:ext cx="6151139" cy="5970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200"/>
              <a:t>Présentation de la planification</a:t>
            </a:r>
            <a:endParaRPr lang="fr-FR" sz="3200" dirty="0"/>
          </a:p>
        </p:txBody>
      </p:sp>
      <p:sp>
        <p:nvSpPr>
          <p:cNvPr id="7" name="ZoneTexte 6">
            <a:extLst>
              <a:ext uri="{FF2B5EF4-FFF2-40B4-BE49-F238E27FC236}">
                <a16:creationId xmlns:a16="http://schemas.microsoft.com/office/drawing/2014/main" id="{D038E3D8-0C83-2DCF-ECED-490B3A4F152E}"/>
              </a:ext>
            </a:extLst>
          </p:cNvPr>
          <p:cNvSpPr txBox="1"/>
          <p:nvPr/>
        </p:nvSpPr>
        <p:spPr>
          <a:xfrm>
            <a:off x="4071876" y="1206828"/>
            <a:ext cx="3656770" cy="523220"/>
          </a:xfrm>
          <a:prstGeom prst="rect">
            <a:avLst/>
          </a:prstGeom>
          <a:noFill/>
        </p:spPr>
        <p:txBody>
          <a:bodyPr wrap="none" rtlCol="0">
            <a:spAutoFit/>
          </a:bodyPr>
          <a:lstStyle/>
          <a:p>
            <a:r>
              <a:rPr lang="fr-FR" sz="2800" dirty="0"/>
              <a:t>Présentation de l’équipe</a:t>
            </a:r>
          </a:p>
        </p:txBody>
      </p:sp>
      <p:sp>
        <p:nvSpPr>
          <p:cNvPr id="8" name="ZoneTexte 7">
            <a:extLst>
              <a:ext uri="{FF2B5EF4-FFF2-40B4-BE49-F238E27FC236}">
                <a16:creationId xmlns:a16="http://schemas.microsoft.com/office/drawing/2014/main" id="{53CFDBB1-D876-5A4D-55D8-F5A7D999DE17}"/>
              </a:ext>
            </a:extLst>
          </p:cNvPr>
          <p:cNvSpPr txBox="1"/>
          <p:nvPr/>
        </p:nvSpPr>
        <p:spPr>
          <a:xfrm>
            <a:off x="1252538" y="2250281"/>
            <a:ext cx="1397690" cy="646331"/>
          </a:xfrm>
          <a:prstGeom prst="rect">
            <a:avLst/>
          </a:prstGeom>
          <a:noFill/>
        </p:spPr>
        <p:txBody>
          <a:bodyPr wrap="none" rtlCol="0">
            <a:spAutoFit/>
          </a:bodyPr>
          <a:lstStyle/>
          <a:p>
            <a:pPr algn="ctr"/>
            <a:r>
              <a:rPr lang="fr-FR" dirty="0"/>
              <a:t>Dev Frontend</a:t>
            </a:r>
          </a:p>
          <a:p>
            <a:pPr algn="ctr"/>
            <a:r>
              <a:rPr lang="fr-FR" dirty="0"/>
              <a:t>Clara</a:t>
            </a:r>
          </a:p>
        </p:txBody>
      </p:sp>
      <p:sp>
        <p:nvSpPr>
          <p:cNvPr id="9" name="ZoneTexte 8">
            <a:extLst>
              <a:ext uri="{FF2B5EF4-FFF2-40B4-BE49-F238E27FC236}">
                <a16:creationId xmlns:a16="http://schemas.microsoft.com/office/drawing/2014/main" id="{B2E5E08A-08DD-AFC4-9E8D-45BF3789A172}"/>
              </a:ext>
            </a:extLst>
          </p:cNvPr>
          <p:cNvSpPr txBox="1"/>
          <p:nvPr/>
        </p:nvSpPr>
        <p:spPr>
          <a:xfrm>
            <a:off x="5210809" y="2185988"/>
            <a:ext cx="1378904" cy="646331"/>
          </a:xfrm>
          <a:prstGeom prst="rect">
            <a:avLst/>
          </a:prstGeom>
          <a:noFill/>
        </p:spPr>
        <p:txBody>
          <a:bodyPr wrap="none" rtlCol="0">
            <a:spAutoFit/>
          </a:bodyPr>
          <a:lstStyle/>
          <a:p>
            <a:pPr algn="ctr"/>
            <a:r>
              <a:rPr lang="fr-FR" dirty="0"/>
              <a:t>Dev Backend</a:t>
            </a:r>
          </a:p>
          <a:p>
            <a:pPr algn="ctr"/>
            <a:r>
              <a:rPr lang="fr-FR" dirty="0"/>
              <a:t>David</a:t>
            </a:r>
          </a:p>
        </p:txBody>
      </p:sp>
      <p:sp>
        <p:nvSpPr>
          <p:cNvPr id="12" name="ZoneTexte 11">
            <a:extLst>
              <a:ext uri="{FF2B5EF4-FFF2-40B4-BE49-F238E27FC236}">
                <a16:creationId xmlns:a16="http://schemas.microsoft.com/office/drawing/2014/main" id="{F0034984-71FF-CC05-8808-F3521D365544}"/>
              </a:ext>
            </a:extLst>
          </p:cNvPr>
          <p:cNvSpPr txBox="1"/>
          <p:nvPr/>
        </p:nvSpPr>
        <p:spPr>
          <a:xfrm>
            <a:off x="8860461" y="2185987"/>
            <a:ext cx="1538242" cy="646331"/>
          </a:xfrm>
          <a:prstGeom prst="rect">
            <a:avLst/>
          </a:prstGeom>
          <a:noFill/>
        </p:spPr>
        <p:txBody>
          <a:bodyPr wrap="none" rtlCol="0">
            <a:spAutoFit/>
          </a:bodyPr>
          <a:lstStyle/>
          <a:p>
            <a:pPr algn="ctr"/>
            <a:r>
              <a:rPr lang="fr-FR" dirty="0"/>
              <a:t>Chef de projet</a:t>
            </a:r>
          </a:p>
          <a:p>
            <a:pPr algn="ctr"/>
            <a:r>
              <a:rPr lang="fr-FR" dirty="0"/>
              <a:t>Jordan</a:t>
            </a:r>
          </a:p>
        </p:txBody>
      </p:sp>
      <p:pic>
        <p:nvPicPr>
          <p:cNvPr id="21" name="Image 20">
            <a:extLst>
              <a:ext uri="{FF2B5EF4-FFF2-40B4-BE49-F238E27FC236}">
                <a16:creationId xmlns:a16="http://schemas.microsoft.com/office/drawing/2014/main" id="{F16F468C-EC32-8707-FF60-A8E8C48383B5}"/>
              </a:ext>
            </a:extLst>
          </p:cNvPr>
          <p:cNvPicPr>
            <a:picLocks noChangeAspect="1"/>
          </p:cNvPicPr>
          <p:nvPr/>
        </p:nvPicPr>
        <p:blipFill rotWithShape="1">
          <a:blip r:embed="rId5"/>
          <a:srcRect l="670" t="606" r="-670" b="23879"/>
          <a:stretch/>
        </p:blipFill>
        <p:spPr>
          <a:xfrm>
            <a:off x="1158479" y="3144839"/>
            <a:ext cx="1743075" cy="1978025"/>
          </a:xfrm>
          <a:prstGeom prst="rect">
            <a:avLst/>
          </a:prstGeom>
        </p:spPr>
      </p:pic>
      <p:pic>
        <p:nvPicPr>
          <p:cNvPr id="26" name="Image 25">
            <a:extLst>
              <a:ext uri="{FF2B5EF4-FFF2-40B4-BE49-F238E27FC236}">
                <a16:creationId xmlns:a16="http://schemas.microsoft.com/office/drawing/2014/main" id="{CA9D9091-398A-9E64-8888-F403172EABF9}"/>
              </a:ext>
            </a:extLst>
          </p:cNvPr>
          <p:cNvPicPr>
            <a:picLocks noChangeAspect="1"/>
          </p:cNvPicPr>
          <p:nvPr/>
        </p:nvPicPr>
        <p:blipFill rotWithShape="1">
          <a:blip r:embed="rId6"/>
          <a:srcRect l="17094" r="14483" b="528"/>
          <a:stretch/>
        </p:blipFill>
        <p:spPr>
          <a:xfrm>
            <a:off x="4995705" y="3168234"/>
            <a:ext cx="1760539" cy="1991557"/>
          </a:xfrm>
          <a:prstGeom prst="rect">
            <a:avLst/>
          </a:prstGeom>
        </p:spPr>
      </p:pic>
      <p:pic>
        <p:nvPicPr>
          <p:cNvPr id="28" name="Image 27">
            <a:extLst>
              <a:ext uri="{FF2B5EF4-FFF2-40B4-BE49-F238E27FC236}">
                <a16:creationId xmlns:a16="http://schemas.microsoft.com/office/drawing/2014/main" id="{4DA9DDBB-1F58-20CD-2832-46ECA749A209}"/>
              </a:ext>
            </a:extLst>
          </p:cNvPr>
          <p:cNvPicPr>
            <a:picLocks noChangeAspect="1"/>
          </p:cNvPicPr>
          <p:nvPr/>
        </p:nvPicPr>
        <p:blipFill rotWithShape="1">
          <a:blip r:embed="rId7"/>
          <a:srcRect t="1436" b="1"/>
          <a:stretch/>
        </p:blipFill>
        <p:spPr>
          <a:xfrm>
            <a:off x="8989396" y="3181349"/>
            <a:ext cx="1280371" cy="1941515"/>
          </a:xfrm>
          <a:prstGeom prst="rect">
            <a:avLst/>
          </a:prstGeom>
        </p:spPr>
      </p:pic>
    </p:spTree>
    <p:extLst>
      <p:ext uri="{BB962C8B-B14F-4D97-AF65-F5344CB8AC3E}">
        <p14:creationId xmlns:p14="http://schemas.microsoft.com/office/powerpoint/2010/main" val="97829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2227AD21-2234-A3AF-B7D4-0BD77F444DDD}"/>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pic>
        <p:nvPicPr>
          <p:cNvPr id="4" name="Image 3">
            <a:extLst>
              <a:ext uri="{FF2B5EF4-FFF2-40B4-BE49-F238E27FC236}">
                <a16:creationId xmlns:a16="http://schemas.microsoft.com/office/drawing/2014/main" id="{12F4007A-D554-FA9B-D066-A2A6317ECB32}"/>
              </a:ext>
            </a:extLst>
          </p:cNvPr>
          <p:cNvPicPr>
            <a:picLocks noChangeAspect="1"/>
          </p:cNvPicPr>
          <p:nvPr/>
        </p:nvPicPr>
        <p:blipFill>
          <a:blip r:embed="rId5"/>
          <a:stretch>
            <a:fillRect/>
          </a:stretch>
        </p:blipFill>
        <p:spPr>
          <a:xfrm>
            <a:off x="911123" y="1588295"/>
            <a:ext cx="1653119" cy="4090987"/>
          </a:xfrm>
          <a:prstGeom prst="rect">
            <a:avLst/>
          </a:prstGeom>
        </p:spPr>
      </p:pic>
      <p:sp>
        <p:nvSpPr>
          <p:cNvPr id="5" name="ZoneTexte 4">
            <a:extLst>
              <a:ext uri="{FF2B5EF4-FFF2-40B4-BE49-F238E27FC236}">
                <a16:creationId xmlns:a16="http://schemas.microsoft.com/office/drawing/2014/main" id="{064BAF57-21A9-BB9F-8A0E-0C9AF011584A}"/>
              </a:ext>
            </a:extLst>
          </p:cNvPr>
          <p:cNvSpPr txBox="1"/>
          <p:nvPr/>
        </p:nvSpPr>
        <p:spPr>
          <a:xfrm>
            <a:off x="2281238" y="998538"/>
            <a:ext cx="909223" cy="369332"/>
          </a:xfrm>
          <a:prstGeom prst="rect">
            <a:avLst/>
          </a:prstGeom>
          <a:noFill/>
        </p:spPr>
        <p:txBody>
          <a:bodyPr wrap="none" rtlCol="0">
            <a:spAutoFit/>
          </a:bodyPr>
          <a:lstStyle/>
          <a:p>
            <a:r>
              <a:rPr lang="fr-FR" dirty="0"/>
              <a:t>Sprint 1</a:t>
            </a:r>
          </a:p>
        </p:txBody>
      </p:sp>
      <p:pic>
        <p:nvPicPr>
          <p:cNvPr id="7" name="Image 6">
            <a:extLst>
              <a:ext uri="{FF2B5EF4-FFF2-40B4-BE49-F238E27FC236}">
                <a16:creationId xmlns:a16="http://schemas.microsoft.com/office/drawing/2014/main" id="{3A223937-5698-D573-EC21-F9BB0E0EC3F1}"/>
              </a:ext>
            </a:extLst>
          </p:cNvPr>
          <p:cNvPicPr>
            <a:picLocks noChangeAspect="1"/>
          </p:cNvPicPr>
          <p:nvPr/>
        </p:nvPicPr>
        <p:blipFill>
          <a:blip r:embed="rId6"/>
          <a:stretch>
            <a:fillRect/>
          </a:stretch>
        </p:blipFill>
        <p:spPr>
          <a:xfrm>
            <a:off x="2564242" y="1588294"/>
            <a:ext cx="1631200" cy="1976262"/>
          </a:xfrm>
          <a:prstGeom prst="rect">
            <a:avLst/>
          </a:prstGeom>
        </p:spPr>
      </p:pic>
      <p:sp>
        <p:nvSpPr>
          <p:cNvPr id="8" name="ZoneTexte 7">
            <a:extLst>
              <a:ext uri="{FF2B5EF4-FFF2-40B4-BE49-F238E27FC236}">
                <a16:creationId xmlns:a16="http://schemas.microsoft.com/office/drawing/2014/main" id="{36F4A055-6FD5-6339-5A16-9A8EB440053F}"/>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9" name="ZoneTexte 8">
            <a:extLst>
              <a:ext uri="{FF2B5EF4-FFF2-40B4-BE49-F238E27FC236}">
                <a16:creationId xmlns:a16="http://schemas.microsoft.com/office/drawing/2014/main" id="{69A3BEDF-D230-08F0-A64C-3DF1A1C4005D}"/>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sp>
        <p:nvSpPr>
          <p:cNvPr id="11" name="ZoneTexte 10">
            <a:extLst>
              <a:ext uri="{FF2B5EF4-FFF2-40B4-BE49-F238E27FC236}">
                <a16:creationId xmlns:a16="http://schemas.microsoft.com/office/drawing/2014/main" id="{FDEB4C6A-7D0D-0503-1305-092354C11AFC}"/>
              </a:ext>
            </a:extLst>
          </p:cNvPr>
          <p:cNvSpPr txBox="1"/>
          <p:nvPr/>
        </p:nvSpPr>
        <p:spPr>
          <a:xfrm>
            <a:off x="5194164" y="2284403"/>
            <a:ext cx="2449261" cy="3416320"/>
          </a:xfrm>
          <a:prstGeom prst="rect">
            <a:avLst/>
          </a:prstGeom>
          <a:noFill/>
        </p:spPr>
        <p:txBody>
          <a:bodyPr wrap="square" rtlCol="0">
            <a:spAutoFit/>
          </a:bodyPr>
          <a:lstStyle/>
          <a:p>
            <a:r>
              <a:rPr lang="fr-FR" dirty="0"/>
              <a:t>Pendant le premier sprint le dev Frontend va s’atteler a créer tout la partie fonctionnel du site, c’est-à-dire la page d’accueil du site, le login, la possibilités de créer son menu avec quelques fonctionnalités fonctionnel, afin de présenter déjà un projet en fin de 1</a:t>
            </a:r>
            <a:r>
              <a:rPr lang="fr-FR" baseline="30000" dirty="0"/>
              <a:t>er</a:t>
            </a:r>
            <a:r>
              <a:rPr lang="fr-FR" dirty="0"/>
              <a:t> sprint</a:t>
            </a:r>
          </a:p>
        </p:txBody>
      </p:sp>
      <p:sp>
        <p:nvSpPr>
          <p:cNvPr id="12" name="ZoneTexte 11">
            <a:extLst>
              <a:ext uri="{FF2B5EF4-FFF2-40B4-BE49-F238E27FC236}">
                <a16:creationId xmlns:a16="http://schemas.microsoft.com/office/drawing/2014/main" id="{E6ADDDC1-52FB-91D6-B787-2AEABAB12F8D}"/>
              </a:ext>
            </a:extLst>
          </p:cNvPr>
          <p:cNvSpPr txBox="1"/>
          <p:nvPr/>
        </p:nvSpPr>
        <p:spPr>
          <a:xfrm>
            <a:off x="8722897" y="2283579"/>
            <a:ext cx="2449261" cy="3139321"/>
          </a:xfrm>
          <a:prstGeom prst="rect">
            <a:avLst/>
          </a:prstGeom>
          <a:noFill/>
        </p:spPr>
        <p:txBody>
          <a:bodyPr wrap="square" rtlCol="0">
            <a:spAutoFit/>
          </a:bodyPr>
          <a:lstStyle/>
          <a:p>
            <a:r>
              <a:rPr lang="fr-FR" dirty="0"/>
              <a:t>Pendant le premier sprint le dev Backend va s’atteler a créer notre API, notre partie Login ( création et connexion ) il peut prendre en compte l’organisation des tâches pour le dev Frontend pour travailler en priorité sur les demande de ce premier sprint </a:t>
            </a:r>
          </a:p>
        </p:txBody>
      </p:sp>
      <p:cxnSp>
        <p:nvCxnSpPr>
          <p:cNvPr id="14" name="Connecteur droit 13">
            <a:extLst>
              <a:ext uri="{FF2B5EF4-FFF2-40B4-BE49-F238E27FC236}">
                <a16:creationId xmlns:a16="http://schemas.microsoft.com/office/drawing/2014/main" id="{A943B708-B21A-9400-2C4F-608C269E7114}"/>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63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1</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356056" y="1672205"/>
            <a:ext cx="2048104" cy="898977"/>
          </a:xfrm>
          <a:prstGeom prst="rect">
            <a:avLst/>
          </a:prstGeom>
        </p:spPr>
      </p:pic>
      <p:sp>
        <p:nvSpPr>
          <p:cNvPr id="6" name="ZoneTexte 5">
            <a:extLst>
              <a:ext uri="{FF2B5EF4-FFF2-40B4-BE49-F238E27FC236}">
                <a16:creationId xmlns:a16="http://schemas.microsoft.com/office/drawing/2014/main" id="{60CCEF2A-A3F7-5244-1C91-DC3BBE14738F}"/>
              </a:ext>
            </a:extLst>
          </p:cNvPr>
          <p:cNvSpPr txBox="1"/>
          <p:nvPr/>
        </p:nvSpPr>
        <p:spPr>
          <a:xfrm>
            <a:off x="5320717" y="998538"/>
            <a:ext cx="5271083" cy="4801314"/>
          </a:xfrm>
          <a:prstGeom prst="rect">
            <a:avLst/>
          </a:prstGeom>
          <a:noFill/>
        </p:spPr>
        <p:txBody>
          <a:bodyPr wrap="square" rtlCol="0">
            <a:spAutoFit/>
          </a:bodyPr>
          <a:lstStyle/>
          <a:p>
            <a:r>
              <a:rPr lang="fr-FR" dirty="0"/>
              <a:t>A chaque fin de sprint nous organisons une réunion de présentation, celle-ci sers a présenter une première version du site au client, pour que celui-ci puisse déjà nous faire un retour sur ce qui a été proposé, si effectivement le site ne répond pas aux attentes du client il vaux mieux le savoir à l’avance.</a:t>
            </a:r>
          </a:p>
          <a:p>
            <a:endParaRPr lang="fr-FR" dirty="0"/>
          </a:p>
          <a:p>
            <a:r>
              <a:rPr lang="fr-FR" dirty="0"/>
              <a:t>A cette réunion, le site doit : </a:t>
            </a:r>
          </a:p>
          <a:p>
            <a:pPr marL="285750" indent="-285750">
              <a:buFont typeface="Arial" panose="020B0604020202020204" pitchFamily="34" charset="0"/>
              <a:buChar char="•"/>
            </a:pPr>
            <a:r>
              <a:rPr lang="fr-FR" dirty="0"/>
              <a:t>Avoir une page d’accueil </a:t>
            </a:r>
          </a:p>
          <a:p>
            <a:pPr marL="285750" indent="-285750">
              <a:buFont typeface="Arial" panose="020B0604020202020204" pitchFamily="34" charset="0"/>
              <a:buChar char="•"/>
            </a:pPr>
            <a:r>
              <a:rPr lang="fr-FR" dirty="0"/>
              <a:t>Avoir une modale login fonctionnel</a:t>
            </a:r>
          </a:p>
          <a:p>
            <a:pPr marL="285750" indent="-285750">
              <a:buFont typeface="Arial" panose="020B0604020202020204" pitchFamily="34" charset="0"/>
              <a:buChar char="•"/>
            </a:pPr>
            <a:r>
              <a:rPr lang="fr-FR" dirty="0"/>
              <a:t>Pouvoir créer un menu</a:t>
            </a:r>
          </a:p>
          <a:p>
            <a:pPr marL="285750" indent="-285750">
              <a:buFont typeface="Arial" panose="020B0604020202020204" pitchFamily="34" charset="0"/>
              <a:buChar char="•"/>
            </a:pPr>
            <a:r>
              <a:rPr lang="fr-FR" dirty="0"/>
              <a:t>Avoir le visuel de la création en instantané</a:t>
            </a:r>
          </a:p>
          <a:p>
            <a:pPr marL="285750" indent="-285750">
              <a:buFont typeface="Arial" panose="020B0604020202020204" pitchFamily="34" charset="0"/>
              <a:buChar char="•"/>
            </a:pPr>
            <a:r>
              <a:rPr lang="fr-FR" dirty="0"/>
              <a:t>Pouvoir enregistrer son menu sur son compte</a:t>
            </a:r>
          </a:p>
          <a:p>
            <a:pPr marL="285750" indent="-285750">
              <a:buFont typeface="Arial" panose="020B0604020202020204" pitchFamily="34" charset="0"/>
              <a:buChar char="•"/>
            </a:pPr>
            <a:r>
              <a:rPr lang="fr-FR" dirty="0"/>
              <a:t>Pouvoir exporter son menu en format PDF</a:t>
            </a:r>
          </a:p>
          <a:p>
            <a:endParaRPr lang="fr-FR" dirty="0"/>
          </a:p>
          <a:p>
            <a:r>
              <a:rPr lang="fr-FR" dirty="0"/>
              <a:t>A la fin de cette réunion je réorganiserai les 2 prochains sprint en fonction des retours client.</a:t>
            </a:r>
          </a:p>
        </p:txBody>
      </p:sp>
    </p:spTree>
    <p:extLst>
      <p:ext uri="{BB962C8B-B14F-4D97-AF65-F5344CB8AC3E}">
        <p14:creationId xmlns:p14="http://schemas.microsoft.com/office/powerpoint/2010/main" val="88107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2</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Pendant le 2</a:t>
            </a:r>
            <a:r>
              <a:rPr lang="fr-FR" baseline="30000" dirty="0"/>
              <a:t>e</a:t>
            </a:r>
            <a:r>
              <a:rPr lang="fr-FR" dirty="0"/>
              <a:t> sprint le travail diminue grandement, pouvoir gérer les API Instagram et Deliveroo, la création du page d’accueil pour l’application créer un menu, diffuser un menu et imprimer avec un </a:t>
            </a:r>
            <a:r>
              <a:rPr lang="fr-FR" dirty="0" err="1"/>
              <a:t>dashboard</a:t>
            </a:r>
            <a:r>
              <a:rPr lang="fr-FR" dirty="0"/>
              <a:t>.</a:t>
            </a:r>
          </a:p>
          <a:p>
            <a:r>
              <a:rPr lang="fr-FR" dirty="0"/>
              <a:t>On se laisse de la marge en fonction des premiers retour de la réunion.</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3139321"/>
          </a:xfrm>
          <a:prstGeom prst="rect">
            <a:avLst/>
          </a:prstGeom>
          <a:noFill/>
        </p:spPr>
        <p:txBody>
          <a:bodyPr wrap="square" rtlCol="0">
            <a:spAutoFit/>
          </a:bodyPr>
          <a:lstStyle/>
          <a:p>
            <a:r>
              <a:rPr lang="fr-FR" dirty="0"/>
              <a:t>Pendant le 2</a:t>
            </a:r>
            <a:r>
              <a:rPr lang="fr-FR" baseline="30000" dirty="0"/>
              <a:t>e</a:t>
            </a:r>
            <a:r>
              <a:rPr lang="fr-FR" dirty="0"/>
              <a:t> sprint nous allons consolider notre API pour nous permettre gérer la déconnexion et modifier les informations utilisateur.</a:t>
            </a:r>
          </a:p>
          <a:p>
            <a:r>
              <a:rPr lang="fr-FR" dirty="0"/>
              <a:t>On se laisse de la marge en fonction des premiers retour de la réunion.</a:t>
            </a:r>
          </a:p>
          <a:p>
            <a:endParaRPr lang="fr-FR" dirty="0"/>
          </a:p>
        </p:txBody>
      </p:sp>
      <p:pic>
        <p:nvPicPr>
          <p:cNvPr id="10" name="Image 9">
            <a:extLst>
              <a:ext uri="{FF2B5EF4-FFF2-40B4-BE49-F238E27FC236}">
                <a16:creationId xmlns:a16="http://schemas.microsoft.com/office/drawing/2014/main" id="{724ED08F-B902-AAE1-EACF-BD87332C8FFA}"/>
              </a:ext>
            </a:extLst>
          </p:cNvPr>
          <p:cNvPicPr>
            <a:picLocks noChangeAspect="1"/>
          </p:cNvPicPr>
          <p:nvPr/>
        </p:nvPicPr>
        <p:blipFill>
          <a:blip r:embed="rId5"/>
          <a:stretch>
            <a:fillRect/>
          </a:stretch>
        </p:blipFill>
        <p:spPr>
          <a:xfrm>
            <a:off x="793539" y="1623969"/>
            <a:ext cx="1803822" cy="4384675"/>
          </a:xfrm>
          <a:prstGeom prst="rect">
            <a:avLst/>
          </a:prstGeom>
        </p:spPr>
      </p:pic>
      <p:pic>
        <p:nvPicPr>
          <p:cNvPr id="12" name="Image 11">
            <a:extLst>
              <a:ext uri="{FF2B5EF4-FFF2-40B4-BE49-F238E27FC236}">
                <a16:creationId xmlns:a16="http://schemas.microsoft.com/office/drawing/2014/main" id="{34FFA17E-EB48-6782-4320-305FD010F091}"/>
              </a:ext>
            </a:extLst>
          </p:cNvPr>
          <p:cNvPicPr>
            <a:picLocks noChangeAspect="1"/>
          </p:cNvPicPr>
          <p:nvPr/>
        </p:nvPicPr>
        <p:blipFill>
          <a:blip r:embed="rId6"/>
          <a:stretch>
            <a:fillRect/>
          </a:stretch>
        </p:blipFill>
        <p:spPr>
          <a:xfrm>
            <a:off x="2600366" y="1625775"/>
            <a:ext cx="1781764" cy="2110705"/>
          </a:xfrm>
          <a:prstGeom prst="rect">
            <a:avLst/>
          </a:prstGeom>
        </p:spPr>
      </p:pic>
    </p:spTree>
    <p:extLst>
      <p:ext uri="{BB962C8B-B14F-4D97-AF65-F5344CB8AC3E}">
        <p14:creationId xmlns:p14="http://schemas.microsoft.com/office/powerpoint/2010/main" val="12308967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8_TF45165253" id="{BFAEBDC5-AC5D-412C-B5CF-7F181FBF9E2B}" vid="{C6695D68-4FDA-4E7A-B1F4-98717A0013A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circuit</Template>
  <TotalTime>1030</TotalTime>
  <Words>833</Words>
  <Application>Microsoft Office PowerPoint</Application>
  <PresentationFormat>Grand écran</PresentationFormat>
  <Paragraphs>121</Paragraphs>
  <Slides>12</Slides>
  <Notes>12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Arial</vt:lpstr>
      <vt:lpstr>Calibri</vt:lpstr>
      <vt:lpstr>Tw Cen MT</vt:lpstr>
      <vt:lpstr>Circuit</vt:lpstr>
      <vt:lpstr>Présentation de la planification</vt:lpstr>
      <vt:lpstr>Présentation PowerPoint</vt:lpstr>
      <vt:lpstr>Outil de planification</vt:lpstr>
      <vt:lpstr>Présentation de l’outil</vt:lpstr>
      <vt:lpstr>Présentation d’une tâche</vt:lpstr>
      <vt:lpstr>Présentation PowerPoint</vt:lpstr>
      <vt:lpstr>Présentation de la planification</vt:lpstr>
      <vt:lpstr>Présentation de la planification</vt:lpstr>
      <vt:lpstr>Présentation de la planification</vt:lpstr>
      <vt:lpstr>Présentation de la planification</vt:lpstr>
      <vt:lpstr>Présentation de la planification</vt:lpstr>
      <vt:lpstr>Présentation de la planification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planification</dc:title>
  <dc:creator>papi real</dc:creator>
  <cp:lastModifiedBy>papi real</cp:lastModifiedBy>
  <cp:revision>6</cp:revision>
  <dcterms:created xsi:type="dcterms:W3CDTF">2023-11-10T16:27:26Z</dcterms:created>
  <dcterms:modified xsi:type="dcterms:W3CDTF">2023-11-22T17:12:19Z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